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6" r:id="rId1"/>
  </p:sldMasterIdLst>
  <p:sldIdLst>
    <p:sldId id="257" r:id="rId2"/>
    <p:sldId id="283" r:id="rId3"/>
    <p:sldId id="314" r:id="rId4"/>
    <p:sldId id="315" r:id="rId5"/>
    <p:sldId id="317" r:id="rId6"/>
    <p:sldId id="339" r:id="rId7"/>
    <p:sldId id="340" r:id="rId8"/>
    <p:sldId id="341" r:id="rId9"/>
    <p:sldId id="342" r:id="rId10"/>
    <p:sldId id="343" r:id="rId11"/>
    <p:sldId id="344" r:id="rId12"/>
    <p:sldId id="345" r:id="rId13"/>
    <p:sldId id="346" r:id="rId14"/>
    <p:sldId id="294" r:id="rId15"/>
  </p:sldIdLst>
  <p:sldSz cx="12192000" cy="6858000"/>
  <p:notesSz cx="6858000" cy="9144000"/>
  <p:embeddedFontLst>
    <p:embeddedFont>
      <p:font typeface="Avenir Next LT Pro Light" panose="020B0304020202020204" pitchFamily="34" charset="0"/>
      <p:regular r:id="rId16"/>
      <p:italic r:id="rId17"/>
    </p:embeddedFont>
    <p:embeddedFont>
      <p:font typeface="Bookman Old Style" panose="0205060405050502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Franklin Gothic Book" panose="020B0503020102020204" pitchFamily="34" charset="0"/>
      <p:regular r:id="rId26"/>
      <p:italic r:id="rId27"/>
    </p:embeddedFont>
    <p:embeddedFont>
      <p:font typeface="Franklin Gothic Heavy" panose="020B090302010202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93A"/>
    <a:srgbClr val="60C7CC"/>
    <a:srgbClr val="C921A5"/>
    <a:srgbClr val="2E079B"/>
    <a:srgbClr val="FFF101"/>
    <a:srgbClr val="EBEEF1"/>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3" autoAdjust="0"/>
    <p:restoredTop sz="94660"/>
  </p:normalViewPr>
  <p:slideViewPr>
    <p:cSldViewPr snapToGrid="0">
      <p:cViewPr varScale="1">
        <p:scale>
          <a:sx n="86" d="100"/>
          <a:sy n="86" d="100"/>
        </p:scale>
        <p:origin x="605" y="77"/>
      </p:cViewPr>
      <p:guideLst>
        <p:guide orient="horz" pos="2160"/>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7/19/2023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7/19/2023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7/19/2023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7/19/2023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7/19/2023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7/19/2023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7/19/2023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7/19/2023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7/19/2023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7/19/2023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7/19/2023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7/19/2023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680B4-9EFC-477F-8916-00BC5493CB30}"/>
              </a:ext>
            </a:extLst>
          </p:cNvPr>
          <p:cNvSpPr/>
          <p:nvPr/>
        </p:nvSpPr>
        <p:spPr>
          <a:xfrm>
            <a:off x="0" y="0"/>
            <a:ext cx="12192000" cy="6858000"/>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4193A"/>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8122938" y="3560439"/>
            <a:ext cx="3480942" cy="1143000"/>
          </a:xfrm>
        </p:spPr>
        <p:txBody>
          <a:bodyPr>
            <a:normAutofit/>
          </a:bodyPr>
          <a:lstStyle/>
          <a:p>
            <a:pPr>
              <a:lnSpc>
                <a:spcPct val="100000"/>
              </a:lnSpc>
              <a:spcBef>
                <a:spcPts val="600"/>
              </a:spcBef>
              <a:spcAft>
                <a:spcPts val="0"/>
              </a:spcAft>
            </a:pPr>
            <a:r>
              <a:rPr lang="en-US" cap="none" spc="0" dirty="0">
                <a:solidFill>
                  <a:schemeClr val="bg1"/>
                </a:solidFill>
                <a:latin typeface="Avenir Next LT Pro Light" panose="020B0304020202020204" pitchFamily="34" charset="0"/>
              </a:rPr>
              <a:t>Research services</a:t>
            </a:r>
          </a:p>
          <a:p>
            <a:pPr>
              <a:lnSpc>
                <a:spcPct val="100000"/>
              </a:lnSpc>
              <a:spcBef>
                <a:spcPts val="600"/>
              </a:spcBef>
              <a:spcAft>
                <a:spcPts val="0"/>
              </a:spcAft>
            </a:pPr>
            <a:r>
              <a:rPr lang="en-US" sz="1400" cap="none" spc="0" dirty="0">
                <a:solidFill>
                  <a:schemeClr val="bg1"/>
                </a:solidFill>
                <a:latin typeface="Avenir Next LT Pro Light" panose="020B0304020202020204" pitchFamily="34" charset="0"/>
              </a:rPr>
              <a:t>Est 2016</a:t>
            </a:r>
            <a:endParaRPr lang="en-US" sz="1600" cap="none" spc="0" dirty="0">
              <a:solidFill>
                <a:schemeClr val="bg1"/>
              </a:solidFill>
              <a:latin typeface="Avenir Next LT Pro Light" panose="020B0304020202020204" pitchFamily="34" charset="0"/>
            </a:endParaRPr>
          </a:p>
        </p:txBody>
      </p:sp>
      <p:pic>
        <p:nvPicPr>
          <p:cNvPr id="6" name="Picture 5">
            <a:extLst>
              <a:ext uri="{FF2B5EF4-FFF2-40B4-BE49-F238E27FC236}">
                <a16:creationId xmlns:a16="http://schemas.microsoft.com/office/drawing/2014/main" id="{C03AA6B5-71A8-4674-9E26-1DB6D029A362}"/>
              </a:ext>
            </a:extLst>
          </p:cNvPr>
          <p:cNvPicPr>
            <a:picLocks noChangeAspect="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 r="14978"/>
          <a:stretch/>
        </p:blipFill>
        <p:spPr>
          <a:xfrm>
            <a:off x="4174886" y="2144323"/>
            <a:ext cx="3842227" cy="2569353"/>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1"/>
            <a:ext cx="4938188" cy="6853614"/>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009571" y="2226477"/>
            <a:ext cx="2919046" cy="2031325"/>
          </a:xfrm>
          <a:prstGeom prst="rect">
            <a:avLst/>
          </a:prstGeom>
          <a:noFill/>
        </p:spPr>
        <p:txBody>
          <a:bodyPr wrap="square">
            <a:spAutoFit/>
          </a:bodyPr>
          <a:lstStyle/>
          <a:p>
            <a:pPr algn="ctr"/>
            <a:r>
              <a:rPr lang="en-GB" dirty="0">
                <a:solidFill>
                  <a:srgbClr val="04193A"/>
                </a:solidFill>
                <a:latin typeface="Franklin Gothic Heavy" panose="020B0903020102020204" pitchFamily="34" charset="0"/>
              </a:rPr>
              <a:t>Q4. </a:t>
            </a:r>
            <a:r>
              <a:rPr lang="en-GB" dirty="0"/>
              <a:t>What long </a:t>
            </a:r>
            <a:r>
              <a:rPr lang="en-GB" dirty="0" err="1"/>
              <a:t>Covid</a:t>
            </a:r>
            <a:r>
              <a:rPr lang="en-GB" dirty="0"/>
              <a:t> symptoms have you experienced?</a:t>
            </a:r>
          </a:p>
          <a:p>
            <a:pPr algn="ctr"/>
            <a:r>
              <a:rPr lang="en-GB" dirty="0"/>
              <a:t>(Select all that apply)</a:t>
            </a:r>
          </a:p>
          <a:p>
            <a:pPr algn="ctr"/>
            <a:endParaRPr lang="en-GB" dirty="0">
              <a:solidFill>
                <a:srgbClr val="04193A"/>
              </a:solidFill>
              <a:latin typeface="Franklin Gothic Heavy" panose="020B0903020102020204" pitchFamily="34" charset="0"/>
            </a:endParaRPr>
          </a:p>
          <a:p>
            <a:pPr algn="ctr"/>
            <a:r>
              <a:rPr lang="en-GB" dirty="0">
                <a:solidFill>
                  <a:srgbClr val="04193A"/>
                </a:solidFill>
                <a:latin typeface="Franklin Gothic Heavy" panose="020B0903020102020204" pitchFamily="34" charset="0"/>
              </a:rPr>
              <a:t>Only asked of relevant respondents</a:t>
            </a:r>
          </a:p>
        </p:txBody>
      </p:sp>
      <p:pic>
        <p:nvPicPr>
          <p:cNvPr id="3" name="Picture 2">
            <a:extLst>
              <a:ext uri="{FF2B5EF4-FFF2-40B4-BE49-F238E27FC236}">
                <a16:creationId xmlns:a16="http://schemas.microsoft.com/office/drawing/2014/main" id="{D6BAA957-D1F1-4850-8A40-D530814B7A11}"/>
              </a:ext>
            </a:extLst>
          </p:cNvPr>
          <p:cNvPicPr>
            <a:picLocks noChangeAspect="1"/>
          </p:cNvPicPr>
          <p:nvPr/>
        </p:nvPicPr>
        <p:blipFill>
          <a:blip r:embed="rId3"/>
          <a:stretch>
            <a:fillRect/>
          </a:stretch>
        </p:blipFill>
        <p:spPr>
          <a:xfrm>
            <a:off x="5112281" y="2031393"/>
            <a:ext cx="6905625" cy="2790825"/>
          </a:xfrm>
          <a:prstGeom prst="rect">
            <a:avLst/>
          </a:prstGeom>
        </p:spPr>
      </p:pic>
    </p:spTree>
    <p:extLst>
      <p:ext uri="{BB962C8B-B14F-4D97-AF65-F5344CB8AC3E}">
        <p14:creationId xmlns:p14="http://schemas.microsoft.com/office/powerpoint/2010/main" val="46161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329861" y="323334"/>
            <a:ext cx="11139775"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Q4 </a:t>
            </a:r>
            <a:r>
              <a:rPr lang="en-GB" dirty="0"/>
              <a:t>What long </a:t>
            </a:r>
            <a:r>
              <a:rPr lang="en-GB" dirty="0" err="1"/>
              <a:t>Covid</a:t>
            </a:r>
            <a:r>
              <a:rPr lang="en-GB" dirty="0"/>
              <a:t> symptoms have you experienced? (Select all that apply)</a:t>
            </a:r>
            <a:endParaRPr lang="en-GB" dirty="0">
              <a:solidFill>
                <a:srgbClr val="04193A"/>
              </a:solidFill>
              <a:latin typeface="Franklin Gothic Heavy" panose="020B0903020102020204" pitchFamily="34" charset="0"/>
            </a:endParaRPr>
          </a:p>
        </p:txBody>
      </p:sp>
      <p:pic>
        <p:nvPicPr>
          <p:cNvPr id="7" name="Picture 6">
            <a:extLst>
              <a:ext uri="{FF2B5EF4-FFF2-40B4-BE49-F238E27FC236}">
                <a16:creationId xmlns:a16="http://schemas.microsoft.com/office/drawing/2014/main" id="{277094DB-9D2B-4EF1-BE9D-F68957B8E586}"/>
              </a:ext>
            </a:extLst>
          </p:cNvPr>
          <p:cNvPicPr>
            <a:picLocks noChangeAspect="1"/>
          </p:cNvPicPr>
          <p:nvPr/>
        </p:nvPicPr>
        <p:blipFill>
          <a:blip r:embed="rId3"/>
          <a:stretch>
            <a:fillRect/>
          </a:stretch>
        </p:blipFill>
        <p:spPr>
          <a:xfrm>
            <a:off x="1978630" y="2045786"/>
            <a:ext cx="8234740" cy="3547145"/>
          </a:xfrm>
          <a:prstGeom prst="rect">
            <a:avLst/>
          </a:prstGeom>
        </p:spPr>
      </p:pic>
      <p:sp>
        <p:nvSpPr>
          <p:cNvPr id="6" name="Rectangle 5">
            <a:extLst>
              <a:ext uri="{FF2B5EF4-FFF2-40B4-BE49-F238E27FC236}">
                <a16:creationId xmlns:a16="http://schemas.microsoft.com/office/drawing/2014/main" id="{A5045F6F-6B28-4F3D-B3DF-21E8AFC3C6BA}"/>
              </a:ext>
            </a:extLst>
          </p:cNvPr>
          <p:cNvSpPr/>
          <p:nvPr/>
        </p:nvSpPr>
        <p:spPr>
          <a:xfrm>
            <a:off x="2723378" y="1467956"/>
            <a:ext cx="6745244" cy="369332"/>
          </a:xfrm>
          <a:prstGeom prst="rect">
            <a:avLst/>
          </a:prstGeom>
          <a:ln>
            <a:solidFill>
              <a:srgbClr val="FF0000"/>
            </a:solidFill>
          </a:ln>
        </p:spPr>
        <p:txBody>
          <a:bodyPr wrap="none">
            <a:spAutoFit/>
          </a:bodyPr>
          <a:lstStyle/>
          <a:p>
            <a:r>
              <a:rPr lang="en-GB" dirty="0">
                <a:solidFill>
                  <a:srgbClr val="FF0000"/>
                </a:solidFill>
              </a:rPr>
              <a:t>Apply a lot of caution on these numbers, sample sizes are very low</a:t>
            </a:r>
          </a:p>
        </p:txBody>
      </p:sp>
    </p:spTree>
    <p:extLst>
      <p:ext uri="{BB962C8B-B14F-4D97-AF65-F5344CB8AC3E}">
        <p14:creationId xmlns:p14="http://schemas.microsoft.com/office/powerpoint/2010/main" val="107669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1"/>
            <a:ext cx="4938188" cy="6853614"/>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009571" y="2249301"/>
            <a:ext cx="2919046" cy="2585323"/>
          </a:xfrm>
          <a:prstGeom prst="rect">
            <a:avLst/>
          </a:prstGeom>
          <a:noFill/>
        </p:spPr>
        <p:txBody>
          <a:bodyPr wrap="square">
            <a:spAutoFit/>
          </a:bodyPr>
          <a:lstStyle/>
          <a:p>
            <a:pPr algn="ctr"/>
            <a:r>
              <a:rPr lang="en-GB" dirty="0">
                <a:solidFill>
                  <a:srgbClr val="04193A"/>
                </a:solidFill>
                <a:latin typeface="Franklin Gothic Heavy" panose="020B0903020102020204" pitchFamily="34" charset="0"/>
              </a:rPr>
              <a:t>Q5. </a:t>
            </a:r>
            <a:r>
              <a:rPr lang="en-GB" dirty="0"/>
              <a:t>What long </a:t>
            </a:r>
            <a:r>
              <a:rPr lang="en-GB" dirty="0" err="1"/>
              <a:t>Covid</a:t>
            </a:r>
            <a:r>
              <a:rPr lang="en-GB" dirty="0"/>
              <a:t> symptoms have you experienced for 12 weeks or more?</a:t>
            </a:r>
          </a:p>
          <a:p>
            <a:pPr algn="ctr"/>
            <a:r>
              <a:rPr lang="en-GB" dirty="0"/>
              <a:t>(Select all that apply)</a:t>
            </a:r>
          </a:p>
          <a:p>
            <a:pPr algn="ctr"/>
            <a:endParaRPr lang="en-GB" dirty="0">
              <a:solidFill>
                <a:srgbClr val="04193A"/>
              </a:solidFill>
              <a:latin typeface="Franklin Gothic Heavy" panose="020B0903020102020204" pitchFamily="34" charset="0"/>
            </a:endParaRPr>
          </a:p>
          <a:p>
            <a:pPr algn="ctr"/>
            <a:r>
              <a:rPr lang="en-GB" dirty="0">
                <a:solidFill>
                  <a:srgbClr val="04193A"/>
                </a:solidFill>
                <a:latin typeface="Franklin Gothic Heavy" panose="020B0903020102020204" pitchFamily="34" charset="0"/>
              </a:rPr>
              <a:t>Only asked of relevant respondents</a:t>
            </a:r>
          </a:p>
          <a:p>
            <a:pPr algn="ctr"/>
            <a:endParaRPr lang="en-GB" dirty="0">
              <a:solidFill>
                <a:srgbClr val="04193A"/>
              </a:solidFill>
              <a:latin typeface="Franklin Gothic Heavy" panose="020B0903020102020204" pitchFamily="34" charset="0"/>
            </a:endParaRPr>
          </a:p>
        </p:txBody>
      </p:sp>
      <p:pic>
        <p:nvPicPr>
          <p:cNvPr id="3" name="Picture 2">
            <a:extLst>
              <a:ext uri="{FF2B5EF4-FFF2-40B4-BE49-F238E27FC236}">
                <a16:creationId xmlns:a16="http://schemas.microsoft.com/office/drawing/2014/main" id="{48DB250F-BFBE-4875-A980-3708BB41CF70}"/>
              </a:ext>
            </a:extLst>
          </p:cNvPr>
          <p:cNvPicPr>
            <a:picLocks noChangeAspect="1"/>
          </p:cNvPicPr>
          <p:nvPr/>
        </p:nvPicPr>
        <p:blipFill>
          <a:blip r:embed="rId3"/>
          <a:stretch>
            <a:fillRect/>
          </a:stretch>
        </p:blipFill>
        <p:spPr>
          <a:xfrm>
            <a:off x="5064656" y="1955193"/>
            <a:ext cx="7000875" cy="2943225"/>
          </a:xfrm>
          <a:prstGeom prst="rect">
            <a:avLst/>
          </a:prstGeom>
        </p:spPr>
      </p:pic>
    </p:spTree>
    <p:extLst>
      <p:ext uri="{BB962C8B-B14F-4D97-AF65-F5344CB8AC3E}">
        <p14:creationId xmlns:p14="http://schemas.microsoft.com/office/powerpoint/2010/main" val="245821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329861" y="323334"/>
            <a:ext cx="11139775" cy="646331"/>
          </a:xfrm>
          <a:prstGeom prst="rect">
            <a:avLst/>
          </a:prstGeom>
          <a:noFill/>
        </p:spPr>
        <p:txBody>
          <a:bodyPr wrap="square">
            <a:spAutoFit/>
          </a:bodyPr>
          <a:lstStyle/>
          <a:p>
            <a:r>
              <a:rPr lang="en-GB" dirty="0">
                <a:solidFill>
                  <a:srgbClr val="04193A"/>
                </a:solidFill>
                <a:latin typeface="Franklin Gothic Heavy" panose="020B0903020102020204" pitchFamily="34" charset="0"/>
              </a:rPr>
              <a:t>Q4 </a:t>
            </a:r>
            <a:r>
              <a:rPr lang="en-GB" dirty="0"/>
              <a:t>What long-</a:t>
            </a:r>
            <a:r>
              <a:rPr lang="en-GB" dirty="0" err="1"/>
              <a:t>Covid</a:t>
            </a:r>
            <a:r>
              <a:rPr lang="en-GB" dirty="0"/>
              <a:t> symptoms have you experienced for 12 weeks or more? (Select all that apply)</a:t>
            </a:r>
            <a:endParaRPr lang="en-GB" dirty="0">
              <a:solidFill>
                <a:srgbClr val="04193A"/>
              </a:solidFill>
              <a:latin typeface="Franklin Gothic Heavy" panose="020B0903020102020204" pitchFamily="34" charset="0"/>
            </a:endParaRPr>
          </a:p>
          <a:p>
            <a:endParaRPr lang="en-GB" dirty="0">
              <a:solidFill>
                <a:srgbClr val="04193A"/>
              </a:solidFill>
              <a:latin typeface="Franklin Gothic Heavy" panose="020B0903020102020204" pitchFamily="34" charset="0"/>
            </a:endParaRPr>
          </a:p>
        </p:txBody>
      </p:sp>
      <p:pic>
        <p:nvPicPr>
          <p:cNvPr id="6" name="Picture 5">
            <a:extLst>
              <a:ext uri="{FF2B5EF4-FFF2-40B4-BE49-F238E27FC236}">
                <a16:creationId xmlns:a16="http://schemas.microsoft.com/office/drawing/2014/main" id="{3BFE499B-F1B3-425D-A03A-4B67DD697F2A}"/>
              </a:ext>
            </a:extLst>
          </p:cNvPr>
          <p:cNvPicPr>
            <a:picLocks noChangeAspect="1"/>
          </p:cNvPicPr>
          <p:nvPr/>
        </p:nvPicPr>
        <p:blipFill>
          <a:blip r:embed="rId3"/>
          <a:stretch>
            <a:fillRect/>
          </a:stretch>
        </p:blipFill>
        <p:spPr>
          <a:xfrm>
            <a:off x="1937964" y="2101564"/>
            <a:ext cx="8316071" cy="3649170"/>
          </a:xfrm>
          <a:prstGeom prst="rect">
            <a:avLst/>
          </a:prstGeom>
        </p:spPr>
      </p:pic>
      <p:sp>
        <p:nvSpPr>
          <p:cNvPr id="7" name="Rectangle 6">
            <a:extLst>
              <a:ext uri="{FF2B5EF4-FFF2-40B4-BE49-F238E27FC236}">
                <a16:creationId xmlns:a16="http://schemas.microsoft.com/office/drawing/2014/main" id="{3E391C91-267A-4C06-9B1B-A16CAA428A3E}"/>
              </a:ext>
            </a:extLst>
          </p:cNvPr>
          <p:cNvSpPr/>
          <p:nvPr/>
        </p:nvSpPr>
        <p:spPr>
          <a:xfrm>
            <a:off x="2723378" y="1467956"/>
            <a:ext cx="6745244" cy="369332"/>
          </a:xfrm>
          <a:prstGeom prst="rect">
            <a:avLst/>
          </a:prstGeom>
          <a:ln>
            <a:solidFill>
              <a:srgbClr val="FF0000"/>
            </a:solidFill>
          </a:ln>
        </p:spPr>
        <p:txBody>
          <a:bodyPr wrap="none">
            <a:spAutoFit/>
          </a:bodyPr>
          <a:lstStyle/>
          <a:p>
            <a:r>
              <a:rPr lang="en-GB" dirty="0">
                <a:solidFill>
                  <a:srgbClr val="FF0000"/>
                </a:solidFill>
              </a:rPr>
              <a:t>Apply a lot of caution on these numbers, sample sizes are very low</a:t>
            </a:r>
          </a:p>
        </p:txBody>
      </p:sp>
    </p:spTree>
    <p:extLst>
      <p:ext uri="{BB962C8B-B14F-4D97-AF65-F5344CB8AC3E}">
        <p14:creationId xmlns:p14="http://schemas.microsoft.com/office/powerpoint/2010/main" val="408948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680B4-9EFC-477F-8916-00BC5493CB30}"/>
              </a:ext>
            </a:extLst>
          </p:cNvPr>
          <p:cNvSpPr/>
          <p:nvPr/>
        </p:nvSpPr>
        <p:spPr>
          <a:xfrm>
            <a:off x="0" y="0"/>
            <a:ext cx="12192000" cy="6858000"/>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708355" y="3238824"/>
            <a:ext cx="3480942" cy="1143000"/>
          </a:xfrm>
        </p:spPr>
        <p:txBody>
          <a:bodyPr>
            <a:normAutofit/>
          </a:bodyPr>
          <a:lstStyle/>
          <a:p>
            <a:pPr>
              <a:lnSpc>
                <a:spcPct val="100000"/>
              </a:lnSpc>
              <a:spcBef>
                <a:spcPts val="600"/>
              </a:spcBef>
              <a:spcAft>
                <a:spcPts val="0"/>
              </a:spcAft>
            </a:pPr>
            <a:r>
              <a:rPr lang="en-US" cap="none" spc="0" dirty="0">
                <a:solidFill>
                  <a:schemeClr val="bg1"/>
                </a:solidFill>
                <a:latin typeface="Avenir Next LT Pro Light" panose="020B0304020202020204" pitchFamily="34" charset="0"/>
              </a:rPr>
              <a:t>Research services</a:t>
            </a:r>
          </a:p>
          <a:p>
            <a:pPr>
              <a:lnSpc>
                <a:spcPct val="100000"/>
              </a:lnSpc>
              <a:spcBef>
                <a:spcPts val="600"/>
              </a:spcBef>
              <a:spcAft>
                <a:spcPts val="0"/>
              </a:spcAft>
            </a:pPr>
            <a:r>
              <a:rPr lang="en-US" sz="1400" cap="none" spc="0" dirty="0">
                <a:solidFill>
                  <a:schemeClr val="bg1"/>
                </a:solidFill>
                <a:latin typeface="Avenir Next LT Pro Light" panose="020B0304020202020204" pitchFamily="34" charset="0"/>
              </a:rPr>
              <a:t>Est 2016</a:t>
            </a:r>
            <a:endParaRPr lang="en-US" sz="1600" cap="none" spc="0" dirty="0">
              <a:solidFill>
                <a:schemeClr val="bg1"/>
              </a:solidFill>
              <a:latin typeface="Avenir Next LT Pro Light" panose="020B0304020202020204" pitchFamily="34" charset="0"/>
            </a:endParaRPr>
          </a:p>
        </p:txBody>
      </p:sp>
      <p:pic>
        <p:nvPicPr>
          <p:cNvPr id="6" name="Picture 5">
            <a:extLst>
              <a:ext uri="{FF2B5EF4-FFF2-40B4-BE49-F238E27FC236}">
                <a16:creationId xmlns:a16="http://schemas.microsoft.com/office/drawing/2014/main" id="{C03AA6B5-71A8-4674-9E26-1DB6D029A362}"/>
              </a:ext>
            </a:extLst>
          </p:cNvPr>
          <p:cNvPicPr>
            <a:picLocks noChangeAspect="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 r="14978"/>
          <a:stretch/>
        </p:blipFill>
        <p:spPr>
          <a:xfrm>
            <a:off x="749406" y="669471"/>
            <a:ext cx="3842227" cy="2569353"/>
          </a:xfrm>
          <a:prstGeom prst="rect">
            <a:avLst/>
          </a:prstGeom>
        </p:spPr>
      </p:pic>
    </p:spTree>
    <p:extLst>
      <p:ext uri="{BB962C8B-B14F-4D97-AF65-F5344CB8AC3E}">
        <p14:creationId xmlns:p14="http://schemas.microsoft.com/office/powerpoint/2010/main" val="371150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9152C02-820B-42B1-A1D6-1259FD71D023}"/>
              </a:ext>
            </a:extLst>
          </p:cNvPr>
          <p:cNvSpPr/>
          <p:nvPr/>
        </p:nvSpPr>
        <p:spPr>
          <a:xfrm>
            <a:off x="1093818" y="5379815"/>
            <a:ext cx="8355384" cy="1109555"/>
          </a:xfrm>
          <a:prstGeom prst="rect">
            <a:avLst/>
          </a:prstGeom>
          <a:solidFill>
            <a:srgbClr val="EBEEF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26155605-7C00-462A-9903-DD4978B0E800}"/>
              </a:ext>
            </a:extLst>
          </p:cNvPr>
          <p:cNvSpPr/>
          <p:nvPr/>
        </p:nvSpPr>
        <p:spPr>
          <a:xfrm>
            <a:off x="1093817" y="4005363"/>
            <a:ext cx="8355384" cy="1109555"/>
          </a:xfrm>
          <a:prstGeom prst="rect">
            <a:avLst/>
          </a:prstGeom>
          <a:solidFill>
            <a:srgbClr val="EBEEF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E6A0AB57-1CA8-4DEE-95FE-A6B105B1ECC9}"/>
              </a:ext>
            </a:extLst>
          </p:cNvPr>
          <p:cNvSpPr/>
          <p:nvPr/>
        </p:nvSpPr>
        <p:spPr>
          <a:xfrm>
            <a:off x="1097280" y="1214621"/>
            <a:ext cx="8351921" cy="1109555"/>
          </a:xfrm>
          <a:prstGeom prst="rect">
            <a:avLst/>
          </a:prstGeom>
          <a:solidFill>
            <a:srgbClr val="EBEEF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099CDE9C-B9F3-42B6-86DB-03FC5E705AC1}"/>
              </a:ext>
            </a:extLst>
          </p:cNvPr>
          <p:cNvSpPr/>
          <p:nvPr/>
        </p:nvSpPr>
        <p:spPr>
          <a:xfrm>
            <a:off x="1100621" y="2608203"/>
            <a:ext cx="8351921" cy="1109555"/>
          </a:xfrm>
          <a:prstGeom prst="rect">
            <a:avLst/>
          </a:prstGeom>
          <a:solidFill>
            <a:srgbClr val="EBEEF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Content Placeholder 2">
            <a:extLst>
              <a:ext uri="{FF2B5EF4-FFF2-40B4-BE49-F238E27FC236}">
                <a16:creationId xmlns:a16="http://schemas.microsoft.com/office/drawing/2014/main" id="{D1D66FE2-33A4-4944-9725-18C38013BA7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077"/>
          <a:stretch/>
        </p:blipFill>
        <p:spPr>
          <a:xfrm>
            <a:off x="9445740" y="1214621"/>
            <a:ext cx="1831019" cy="1108261"/>
          </a:xfrm>
          <a:effectLst>
            <a:outerShdw blurRad="50800" dist="38100" dir="5400000" algn="t" rotWithShape="0">
              <a:prstClr val="black">
                <a:alpha val="40000"/>
              </a:prstClr>
            </a:outerShdw>
          </a:effectLst>
        </p:spPr>
      </p:pic>
      <p:sp>
        <p:nvSpPr>
          <p:cNvPr id="14" name="Content Placeholder 13">
            <a:extLst>
              <a:ext uri="{FF2B5EF4-FFF2-40B4-BE49-F238E27FC236}">
                <a16:creationId xmlns:a16="http://schemas.microsoft.com/office/drawing/2014/main" id="{B6DD585A-4E20-46DD-B102-C743250A28DE}"/>
              </a:ext>
            </a:extLst>
          </p:cNvPr>
          <p:cNvSpPr>
            <a:spLocks noGrp="1"/>
          </p:cNvSpPr>
          <p:nvPr>
            <p:ph sz="half" idx="2"/>
          </p:nvPr>
        </p:nvSpPr>
        <p:spPr>
          <a:xfrm>
            <a:off x="1161103" y="2919628"/>
            <a:ext cx="8284635" cy="833718"/>
          </a:xfrm>
          <a:effectLst>
            <a:glow rad="63500">
              <a:schemeClr val="accent1">
                <a:satMod val="175000"/>
                <a:alpha val="40000"/>
              </a:schemeClr>
            </a:glow>
          </a:effectLst>
        </p:spPr>
        <p:txBody>
          <a:bodyPr>
            <a:noAutofit/>
          </a:bodyPr>
          <a:lstStyle/>
          <a:p>
            <a:pPr marL="0" indent="0">
              <a:lnSpc>
                <a:spcPct val="100000"/>
              </a:lnSpc>
              <a:spcBef>
                <a:spcPts val="0"/>
              </a:spcBef>
              <a:spcAft>
                <a:spcPts val="0"/>
              </a:spcAft>
              <a:buNone/>
            </a:pPr>
            <a:r>
              <a:rPr lang="en-IE" sz="1150" dirty="0">
                <a:solidFill>
                  <a:schemeClr val="tx1"/>
                </a:solidFill>
                <a:latin typeface="Avenir Next LT Pro Light" panose="020B0304020202020204" pitchFamily="34" charset="0"/>
              </a:rPr>
              <a:t>No. For our polls our algorithm chooses 5,000 specific individuals to take part. They are chosen on the basis of their demographics and behaviours (age, gender, religious adherence, educational attainment, past voting behaviour, political interest etc.) to ensure that they are an </a:t>
            </a:r>
            <a:r>
              <a:rPr lang="en-IE" sz="1150" b="1" dirty="0">
                <a:solidFill>
                  <a:schemeClr val="tx1"/>
                </a:solidFill>
                <a:latin typeface="Avenir Next LT Pro Light" panose="020B0304020202020204" pitchFamily="34" charset="0"/>
              </a:rPr>
              <a:t>exact replica </a:t>
            </a:r>
            <a:r>
              <a:rPr lang="en-IE" sz="1150" dirty="0">
                <a:solidFill>
                  <a:schemeClr val="tx1"/>
                </a:solidFill>
                <a:latin typeface="Avenir Next LT Pro Light" panose="020B0304020202020204" pitchFamily="34" charset="0"/>
              </a:rPr>
              <a:t>of the census and within that, the most recent general election exit poll. </a:t>
            </a:r>
            <a:r>
              <a:rPr lang="en-IE" sz="1150" dirty="0">
                <a:solidFill>
                  <a:srgbClr val="FF0000"/>
                </a:solidFill>
                <a:latin typeface="Avenir Next LT Pro Light" panose="020B0304020202020204" pitchFamily="34" charset="0"/>
              </a:rPr>
              <a:t>Note: This algorithm minimises design-effect error, meaning that cross-tabs tend to be more reliable.</a:t>
            </a:r>
          </a:p>
        </p:txBody>
      </p:sp>
      <p:sp>
        <p:nvSpPr>
          <p:cNvPr id="10" name="TextBox 9">
            <a:extLst>
              <a:ext uri="{FF2B5EF4-FFF2-40B4-BE49-F238E27FC236}">
                <a16:creationId xmlns:a16="http://schemas.microsoft.com/office/drawing/2014/main" id="{5C24B3F7-CE20-485F-BAE6-59DAB89172CB}"/>
              </a:ext>
            </a:extLst>
          </p:cNvPr>
          <p:cNvSpPr txBox="1"/>
          <p:nvPr/>
        </p:nvSpPr>
        <p:spPr>
          <a:xfrm>
            <a:off x="1093817" y="1531024"/>
            <a:ext cx="8351921" cy="646331"/>
          </a:xfrm>
          <a:prstGeom prst="rect">
            <a:avLst/>
          </a:prstGeom>
          <a:noFill/>
        </p:spPr>
        <p:txBody>
          <a:bodyPr wrap="square">
            <a:spAutoFit/>
          </a:bodyPr>
          <a:lstStyle/>
          <a:p>
            <a:r>
              <a:rPr lang="en-IE" sz="1150" dirty="0">
                <a:latin typeface="Avenir Next LT Pro Light" panose="020B0304020202020204" pitchFamily="34" charset="0"/>
              </a:rPr>
              <a:t>Using random digit dialling and online ads Ireland Thinks has built a panel of approximately 25,000 people, the equivalent of Thomond Park Stadium who are happy to participate in our monthly polls. This is continually topped up through advertisements targeting specific demographics as and when they are needed. </a:t>
            </a:r>
          </a:p>
        </p:txBody>
      </p:sp>
      <p:sp>
        <p:nvSpPr>
          <p:cNvPr id="17" name="TextBox 16">
            <a:extLst>
              <a:ext uri="{FF2B5EF4-FFF2-40B4-BE49-F238E27FC236}">
                <a16:creationId xmlns:a16="http://schemas.microsoft.com/office/drawing/2014/main" id="{CFF8BF0E-A65F-447A-A983-1FC0EB730B60}"/>
              </a:ext>
            </a:extLst>
          </p:cNvPr>
          <p:cNvSpPr txBox="1"/>
          <p:nvPr/>
        </p:nvSpPr>
        <p:spPr>
          <a:xfrm>
            <a:off x="1093817" y="1214621"/>
            <a:ext cx="8351921" cy="307777"/>
          </a:xfrm>
          <a:prstGeom prst="rect">
            <a:avLst/>
          </a:prstGeom>
          <a:solidFill>
            <a:srgbClr val="04193A"/>
          </a:solidFill>
          <a:effectLst>
            <a:outerShdw blurRad="50800" dist="38100" dir="10800000" algn="r" rotWithShape="0">
              <a:prstClr val="black">
                <a:alpha val="40000"/>
              </a:prstClr>
            </a:outerShdw>
          </a:effectLst>
        </p:spPr>
        <p:txBody>
          <a:bodyPr wrap="square">
            <a:spAutoFit/>
          </a:bodyPr>
          <a:lstStyle/>
          <a:p>
            <a:r>
              <a:rPr lang="en-IE" sz="1400" dirty="0">
                <a:solidFill>
                  <a:schemeClr val="bg1"/>
                </a:solidFill>
              </a:rPr>
              <a:t>Stage 1: Where do your participants come from?</a:t>
            </a:r>
          </a:p>
        </p:txBody>
      </p:sp>
      <p:sp>
        <p:nvSpPr>
          <p:cNvPr id="24" name="TextBox 23">
            <a:extLst>
              <a:ext uri="{FF2B5EF4-FFF2-40B4-BE49-F238E27FC236}">
                <a16:creationId xmlns:a16="http://schemas.microsoft.com/office/drawing/2014/main" id="{870B894A-375D-4F65-A6BC-E15D14104DC9}"/>
              </a:ext>
            </a:extLst>
          </p:cNvPr>
          <p:cNvSpPr txBox="1"/>
          <p:nvPr/>
        </p:nvSpPr>
        <p:spPr>
          <a:xfrm>
            <a:off x="1100621" y="2596974"/>
            <a:ext cx="8348579" cy="307777"/>
          </a:xfrm>
          <a:prstGeom prst="rect">
            <a:avLst/>
          </a:prstGeom>
          <a:solidFill>
            <a:srgbClr val="C921A5"/>
          </a:solidFill>
          <a:effectLst>
            <a:outerShdw blurRad="50800" dist="38100" dir="10800000" algn="r" rotWithShape="0">
              <a:prstClr val="black">
                <a:alpha val="40000"/>
              </a:prstClr>
            </a:outerShdw>
          </a:effectLst>
        </p:spPr>
        <p:txBody>
          <a:bodyPr wrap="square">
            <a:spAutoFit/>
          </a:bodyPr>
          <a:lstStyle/>
          <a:p>
            <a:r>
              <a:rPr lang="en-IE" sz="1400" dirty="0">
                <a:solidFill>
                  <a:schemeClr val="bg1"/>
                </a:solidFill>
                <a:latin typeface="Avenir Next LT Pro Light" panose="020B0304020202020204" pitchFamily="34" charset="0"/>
              </a:rPr>
              <a:t>Stage 2: So, these are surely highly engaged people, how are they representative?</a:t>
            </a:r>
          </a:p>
        </p:txBody>
      </p:sp>
      <p:sp>
        <p:nvSpPr>
          <p:cNvPr id="27" name="TextBox 26">
            <a:extLst>
              <a:ext uri="{FF2B5EF4-FFF2-40B4-BE49-F238E27FC236}">
                <a16:creationId xmlns:a16="http://schemas.microsoft.com/office/drawing/2014/main" id="{2D0A5CEB-696B-4B44-A16E-70BEEE8C4059}"/>
              </a:ext>
            </a:extLst>
          </p:cNvPr>
          <p:cNvSpPr txBox="1"/>
          <p:nvPr/>
        </p:nvSpPr>
        <p:spPr>
          <a:xfrm>
            <a:off x="1093817" y="4002614"/>
            <a:ext cx="8355383" cy="307777"/>
          </a:xfrm>
          <a:prstGeom prst="rect">
            <a:avLst/>
          </a:prstGeom>
          <a:solidFill>
            <a:srgbClr val="0070C0"/>
          </a:solidFill>
          <a:effectLst>
            <a:outerShdw blurRad="50800" dist="38100" dir="10800000" algn="r" rotWithShape="0">
              <a:prstClr val="black">
                <a:alpha val="40000"/>
              </a:prstClr>
            </a:outerShdw>
          </a:effectLst>
        </p:spPr>
        <p:txBody>
          <a:bodyPr wrap="square">
            <a:spAutoFit/>
          </a:bodyPr>
          <a:lstStyle/>
          <a:p>
            <a:r>
              <a:rPr lang="en-IE" sz="1400" dirty="0">
                <a:solidFill>
                  <a:schemeClr val="bg1"/>
                </a:solidFill>
                <a:latin typeface="Avenir Next LT Pro Light" panose="020B0304020202020204" pitchFamily="34" charset="0"/>
              </a:rPr>
              <a:t>Stage 3: So how do you contact them? And how do you know the right person is answering?</a:t>
            </a:r>
          </a:p>
        </p:txBody>
      </p:sp>
      <p:sp>
        <p:nvSpPr>
          <p:cNvPr id="28" name="TextBox 27">
            <a:extLst>
              <a:ext uri="{FF2B5EF4-FFF2-40B4-BE49-F238E27FC236}">
                <a16:creationId xmlns:a16="http://schemas.microsoft.com/office/drawing/2014/main" id="{284CF18B-8C13-4F97-A0D1-18BC497A6AF0}"/>
              </a:ext>
            </a:extLst>
          </p:cNvPr>
          <p:cNvSpPr txBox="1"/>
          <p:nvPr/>
        </p:nvSpPr>
        <p:spPr>
          <a:xfrm>
            <a:off x="1093817" y="4318425"/>
            <a:ext cx="8149950" cy="1277273"/>
          </a:xfrm>
          <a:prstGeom prst="rect">
            <a:avLst/>
          </a:prstGeom>
          <a:noFill/>
          <a:effectLst>
            <a:glow rad="63500">
              <a:schemeClr val="accent1">
                <a:satMod val="175000"/>
                <a:alpha val="40000"/>
              </a:schemeClr>
            </a:glow>
          </a:effectLst>
        </p:spPr>
        <p:txBody>
          <a:bodyPr wrap="square">
            <a:spAutoFit/>
          </a:bodyPr>
          <a:lstStyle/>
          <a:p>
            <a:pPr>
              <a:buClr>
                <a:schemeClr val="accent1"/>
              </a:buClr>
              <a:buSzPct val="100000"/>
            </a:pPr>
            <a:r>
              <a:rPr lang="en-IE" sz="1150" dirty="0">
                <a:latin typeface="Avenir Next LT Pro Light" panose="020B0304020202020204" pitchFamily="34" charset="0"/>
              </a:rPr>
              <a:t>Participants are sent an SMS message with a unique URL to participate in the opinion poll. Over 90% of the population own a smartphone, far fewer are at-home during the day (for face to face), use land-lines, or respond to unsolicited calls, or emails. Any duplicated entries from the same URL are deleted as is the user. Respondents must also match the data we have on record for the respondent. </a:t>
            </a:r>
          </a:p>
          <a:p>
            <a:pPr>
              <a:spcBef>
                <a:spcPts val="600"/>
              </a:spcBef>
              <a:buClr>
                <a:schemeClr val="accent1"/>
              </a:buClr>
              <a:buSzPct val="100000"/>
            </a:pPr>
            <a:r>
              <a:rPr lang="en-IE" sz="1150" dirty="0">
                <a:solidFill>
                  <a:srgbClr val="FF0000"/>
                </a:solidFill>
                <a:latin typeface="Avenir Next LT Pro Light" panose="020B0304020202020204" pitchFamily="34" charset="0"/>
              </a:rPr>
              <a:t>Note: Here we minimise social desirability bias and non-response bias.</a:t>
            </a:r>
          </a:p>
          <a:p>
            <a:pPr>
              <a:buClr>
                <a:schemeClr val="accent1"/>
              </a:buClr>
              <a:buSzPct val="100000"/>
            </a:pPr>
            <a:endParaRPr lang="en-IE" sz="1150" dirty="0">
              <a:latin typeface="Avenir Next LT Pro Light" panose="020B0304020202020204" pitchFamily="34" charset="0"/>
            </a:endParaRPr>
          </a:p>
        </p:txBody>
      </p:sp>
      <p:sp>
        <p:nvSpPr>
          <p:cNvPr id="30" name="TextBox 29">
            <a:extLst>
              <a:ext uri="{FF2B5EF4-FFF2-40B4-BE49-F238E27FC236}">
                <a16:creationId xmlns:a16="http://schemas.microsoft.com/office/drawing/2014/main" id="{0E2B846A-BE9B-4176-9D76-8F393BC6B6E9}"/>
              </a:ext>
            </a:extLst>
          </p:cNvPr>
          <p:cNvSpPr txBox="1"/>
          <p:nvPr/>
        </p:nvSpPr>
        <p:spPr>
          <a:xfrm>
            <a:off x="1160265" y="5714914"/>
            <a:ext cx="8219024" cy="1461939"/>
          </a:xfrm>
          <a:prstGeom prst="rect">
            <a:avLst/>
          </a:prstGeom>
          <a:noFill/>
        </p:spPr>
        <p:txBody>
          <a:bodyPr wrap="square">
            <a:spAutoFit/>
          </a:bodyPr>
          <a:lstStyle/>
          <a:p>
            <a:pPr marL="0" indent="0">
              <a:buNone/>
            </a:pPr>
            <a:r>
              <a:rPr lang="en-GB" sz="1150" dirty="0">
                <a:latin typeface="Avenir Next LT Pro Light" panose="020B0304020202020204" pitchFamily="34" charset="0"/>
              </a:rPr>
              <a:t>We get over 1,000 responses within 3 hours, rising thereafter. The respondents experience is central to ensuring that we have quality responses. The polls are short, enjoyable and </a:t>
            </a:r>
            <a:r>
              <a:rPr lang="en-IE" sz="1150" dirty="0">
                <a:latin typeface="Avenir Next LT Pro Light" panose="020B0304020202020204" pitchFamily="34" charset="0"/>
              </a:rPr>
              <a:t>participants are rewarded by selecting the charity that we will donate to and results are published in a national newspaper. </a:t>
            </a:r>
            <a:r>
              <a:rPr lang="en-GB" sz="1150" dirty="0">
                <a:latin typeface="Avenir Next LT Pro Light" panose="020B0304020202020204" pitchFamily="34" charset="0"/>
              </a:rPr>
              <a:t>The responses are weighted to ensure that they are exactly representative of the population in terms of the same demographics above. </a:t>
            </a:r>
          </a:p>
          <a:p>
            <a:pPr marL="0" indent="0">
              <a:spcBef>
                <a:spcPts val="600"/>
              </a:spcBef>
              <a:buNone/>
            </a:pPr>
            <a:r>
              <a:rPr lang="en-GB" sz="1150" dirty="0">
                <a:solidFill>
                  <a:srgbClr val="FF0000"/>
                </a:solidFill>
                <a:latin typeface="Avenir Next LT Pro Light" panose="020B0304020202020204" pitchFamily="34" charset="0"/>
              </a:rPr>
              <a:t>Note: Finally we minimise respondent error and sampling error. </a:t>
            </a:r>
            <a:endParaRPr lang="en-IE" sz="1150" dirty="0">
              <a:solidFill>
                <a:srgbClr val="FF0000"/>
              </a:solidFill>
              <a:latin typeface="Avenir Next LT Pro Light" panose="020B0304020202020204" pitchFamily="34" charset="0"/>
            </a:endParaRPr>
          </a:p>
          <a:p>
            <a:pPr marL="0" indent="0">
              <a:buNone/>
            </a:pPr>
            <a:endParaRPr lang="en-GB" sz="1150" dirty="0">
              <a:latin typeface="Avenir Next LT Pro Light" panose="020B0304020202020204" pitchFamily="34" charset="0"/>
            </a:endParaRPr>
          </a:p>
          <a:p>
            <a:pPr marL="0" indent="0">
              <a:buNone/>
            </a:pPr>
            <a:endParaRPr lang="en-IE" sz="1150" dirty="0">
              <a:latin typeface="Avenir Next LT Pro Light" panose="020B0304020202020204" pitchFamily="34" charset="0"/>
            </a:endParaRPr>
          </a:p>
        </p:txBody>
      </p:sp>
      <p:sp>
        <p:nvSpPr>
          <p:cNvPr id="31" name="TextBox 30">
            <a:extLst>
              <a:ext uri="{FF2B5EF4-FFF2-40B4-BE49-F238E27FC236}">
                <a16:creationId xmlns:a16="http://schemas.microsoft.com/office/drawing/2014/main" id="{F5A0E837-E08B-4790-A6D4-C63C48E1204C}"/>
              </a:ext>
            </a:extLst>
          </p:cNvPr>
          <p:cNvSpPr txBox="1"/>
          <p:nvPr/>
        </p:nvSpPr>
        <p:spPr>
          <a:xfrm>
            <a:off x="1100621" y="5393476"/>
            <a:ext cx="8351921" cy="307777"/>
          </a:xfrm>
          <a:prstGeom prst="rect">
            <a:avLst/>
          </a:prstGeom>
          <a:solidFill>
            <a:srgbClr val="60C7CC"/>
          </a:solidFill>
          <a:effectLst>
            <a:outerShdw blurRad="50800" dist="38100" dir="10800000" algn="r" rotWithShape="0">
              <a:prstClr val="black">
                <a:alpha val="40000"/>
              </a:prstClr>
            </a:outerShdw>
          </a:effectLst>
        </p:spPr>
        <p:txBody>
          <a:bodyPr wrap="square">
            <a:spAutoFit/>
          </a:bodyPr>
          <a:lstStyle/>
          <a:p>
            <a:r>
              <a:rPr lang="en-IE" sz="1400" dirty="0">
                <a:solidFill>
                  <a:schemeClr val="bg1"/>
                </a:solidFill>
                <a:latin typeface="Avenir Next LT Pro Light" panose="020B0304020202020204" pitchFamily="34" charset="0"/>
              </a:rPr>
              <a:t>Stage 4: How long does it take? How do I know they’re responding accurately? </a:t>
            </a:r>
          </a:p>
        </p:txBody>
      </p:sp>
      <p:pic>
        <p:nvPicPr>
          <p:cNvPr id="35" name="Picture 34">
            <a:extLst>
              <a:ext uri="{FF2B5EF4-FFF2-40B4-BE49-F238E27FC236}">
                <a16:creationId xmlns:a16="http://schemas.microsoft.com/office/drawing/2014/main" id="{7DE23CFA-9BD5-4B0D-8912-F698B32B56D3}"/>
              </a:ext>
            </a:extLst>
          </p:cNvPr>
          <p:cNvPicPr>
            <a:picLocks noChangeAspect="1"/>
          </p:cNvPicPr>
          <p:nvPr/>
        </p:nvPicPr>
        <p:blipFill rotWithShape="1">
          <a:blip r:embed="rId3"/>
          <a:srcRect t="22788" b="14362"/>
          <a:stretch/>
        </p:blipFill>
        <p:spPr>
          <a:xfrm>
            <a:off x="9445741" y="4002848"/>
            <a:ext cx="1831019" cy="1110447"/>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7729B97-7437-4FB8-971A-D5D18BFD3B73}"/>
              </a:ext>
            </a:extLst>
          </p:cNvPr>
          <p:cNvPicPr>
            <a:picLocks noChangeAspect="1"/>
          </p:cNvPicPr>
          <p:nvPr/>
        </p:nvPicPr>
        <p:blipFill rotWithShape="1">
          <a:blip r:embed="rId4"/>
          <a:srcRect l="66674" r="5147"/>
          <a:stretch/>
        </p:blipFill>
        <p:spPr>
          <a:xfrm>
            <a:off x="9445740" y="2611478"/>
            <a:ext cx="1831019" cy="1106280"/>
          </a:xfrm>
          <a:prstGeom prst="rect">
            <a:avLst/>
          </a:prstGeom>
          <a:ln w="3175">
            <a:noFill/>
          </a:ln>
          <a:effectLst>
            <a:outerShdw blurRad="50800" dist="38100" dir="5400000" algn="t" rotWithShape="0">
              <a:prstClr val="black">
                <a:alpha val="40000"/>
              </a:prstClr>
            </a:outerShdw>
          </a:effectLst>
        </p:spPr>
      </p:pic>
      <p:pic>
        <p:nvPicPr>
          <p:cNvPr id="37" name="Picture 36">
            <a:extLst>
              <a:ext uri="{FF2B5EF4-FFF2-40B4-BE49-F238E27FC236}">
                <a16:creationId xmlns:a16="http://schemas.microsoft.com/office/drawing/2014/main" id="{0049F588-6CFE-47CF-8068-3E18FE1A5F98}"/>
              </a:ext>
            </a:extLst>
          </p:cNvPr>
          <p:cNvPicPr>
            <a:picLocks noChangeAspect="1"/>
          </p:cNvPicPr>
          <p:nvPr/>
        </p:nvPicPr>
        <p:blipFill>
          <a:blip r:embed="rId5"/>
          <a:stretch>
            <a:fillRect/>
          </a:stretch>
        </p:blipFill>
        <p:spPr>
          <a:xfrm>
            <a:off x="9449820" y="5393476"/>
            <a:ext cx="1831019" cy="1095894"/>
          </a:xfrm>
          <a:prstGeom prst="rect">
            <a:avLst/>
          </a:prstGeom>
          <a:effectLst>
            <a:outerShdw blurRad="50800" dist="38100" dir="5400000" algn="t" rotWithShape="0">
              <a:prstClr val="black">
                <a:alpha val="40000"/>
              </a:prstClr>
            </a:outerShdw>
          </a:effectLst>
        </p:spPr>
      </p:pic>
      <p:sp>
        <p:nvSpPr>
          <p:cNvPr id="21" name="Arrow: Curved Right 20">
            <a:extLst>
              <a:ext uri="{FF2B5EF4-FFF2-40B4-BE49-F238E27FC236}">
                <a16:creationId xmlns:a16="http://schemas.microsoft.com/office/drawing/2014/main" id="{555973F6-9F98-43B0-9775-F8BA8B78CDC1}"/>
              </a:ext>
            </a:extLst>
          </p:cNvPr>
          <p:cNvSpPr/>
          <p:nvPr/>
        </p:nvSpPr>
        <p:spPr>
          <a:xfrm>
            <a:off x="260638" y="4501987"/>
            <a:ext cx="817592" cy="1254500"/>
          </a:xfrm>
          <a:prstGeom prst="curvedRightArrow">
            <a:avLst/>
          </a:prstGeom>
          <a:gradFill>
            <a:gsLst>
              <a:gs pos="0">
                <a:srgbClr val="60C7CC"/>
              </a:gs>
              <a:gs pos="34000">
                <a:srgbClr val="60C7CC"/>
              </a:gs>
              <a:gs pos="70000">
                <a:srgbClr val="0070C0"/>
              </a:gs>
              <a:gs pos="100000">
                <a:srgbClr val="0070C0"/>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sp>
        <p:nvSpPr>
          <p:cNvPr id="22" name="Arrow: Curved Right 21">
            <a:extLst>
              <a:ext uri="{FF2B5EF4-FFF2-40B4-BE49-F238E27FC236}">
                <a16:creationId xmlns:a16="http://schemas.microsoft.com/office/drawing/2014/main" id="{1509CE95-69CE-4174-BB64-296B072E1407}"/>
              </a:ext>
            </a:extLst>
          </p:cNvPr>
          <p:cNvSpPr/>
          <p:nvPr/>
        </p:nvSpPr>
        <p:spPr>
          <a:xfrm>
            <a:off x="261045" y="3075375"/>
            <a:ext cx="817592" cy="1254500"/>
          </a:xfrm>
          <a:prstGeom prst="curvedRightArrow">
            <a:avLst/>
          </a:prstGeom>
          <a:gradFill>
            <a:gsLst>
              <a:gs pos="0">
                <a:srgbClr val="0070C0"/>
              </a:gs>
              <a:gs pos="34000">
                <a:srgbClr val="0070C0"/>
              </a:gs>
              <a:gs pos="70000">
                <a:srgbClr val="C921A5"/>
              </a:gs>
              <a:gs pos="100000">
                <a:srgbClr val="C921A5"/>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sp>
        <p:nvSpPr>
          <p:cNvPr id="23" name="Arrow: Curved Right 22">
            <a:extLst>
              <a:ext uri="{FF2B5EF4-FFF2-40B4-BE49-F238E27FC236}">
                <a16:creationId xmlns:a16="http://schemas.microsoft.com/office/drawing/2014/main" id="{64FFB349-F2C6-45E7-8CCC-C14E8FD7B5E3}"/>
              </a:ext>
            </a:extLst>
          </p:cNvPr>
          <p:cNvSpPr/>
          <p:nvPr/>
        </p:nvSpPr>
        <p:spPr>
          <a:xfrm>
            <a:off x="261045" y="1705717"/>
            <a:ext cx="817592" cy="1254500"/>
          </a:xfrm>
          <a:prstGeom prst="curvedRightArrow">
            <a:avLst/>
          </a:prstGeom>
          <a:gradFill>
            <a:gsLst>
              <a:gs pos="0">
                <a:srgbClr val="C921A5"/>
              </a:gs>
              <a:gs pos="34000">
                <a:srgbClr val="C921A5"/>
              </a:gs>
              <a:gs pos="70000">
                <a:schemeClr val="tx1"/>
              </a:gs>
              <a:gs pos="100000">
                <a:schemeClr val="tx1"/>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pic>
        <p:nvPicPr>
          <p:cNvPr id="25" name="Picture 24">
            <a:extLst>
              <a:ext uri="{FF2B5EF4-FFF2-40B4-BE49-F238E27FC236}">
                <a16:creationId xmlns:a16="http://schemas.microsoft.com/office/drawing/2014/main" id="{415ED434-A80D-41E7-AFE9-046B0FE7B8A7}"/>
              </a:ext>
            </a:extLst>
          </p:cNvPr>
          <p:cNvPicPr>
            <a:picLocks noChangeAspect="1"/>
          </p:cNvPicPr>
          <p:nvPr/>
        </p:nvPicPr>
        <p:blipFill rotWithShape="1">
          <a:blip r:embed="rId6">
            <a:extLst>
              <a:ext uri="{28A0092B-C50C-407E-A947-70E740481C1C}">
                <a14:useLocalDpi xmlns:a14="http://schemas.microsoft.com/office/drawing/2010/main" val="0"/>
              </a:ext>
            </a:extLst>
          </a:blip>
          <a:srcRect l="1" r="92333" b="86517"/>
          <a:stretch/>
        </p:blipFill>
        <p:spPr>
          <a:xfrm>
            <a:off x="0" y="1"/>
            <a:ext cx="12192000" cy="990208"/>
          </a:xfrm>
          <a:prstGeom prst="rect">
            <a:avLst/>
          </a:prstGeom>
          <a:solidFill>
            <a:srgbClr val="FFF101"/>
          </a:solidFill>
        </p:spPr>
      </p:pic>
      <p:sp>
        <p:nvSpPr>
          <p:cNvPr id="7" name="Title 6">
            <a:extLst>
              <a:ext uri="{FF2B5EF4-FFF2-40B4-BE49-F238E27FC236}">
                <a16:creationId xmlns:a16="http://schemas.microsoft.com/office/drawing/2014/main" id="{985562C2-8141-498C-9AA4-E901793318F2}"/>
              </a:ext>
            </a:extLst>
          </p:cNvPr>
          <p:cNvSpPr>
            <a:spLocks noGrp="1"/>
          </p:cNvSpPr>
          <p:nvPr>
            <p:ph type="title"/>
          </p:nvPr>
        </p:nvSpPr>
        <p:spPr>
          <a:xfrm>
            <a:off x="1001486" y="376363"/>
            <a:ext cx="10058400" cy="341632"/>
          </a:xfrm>
          <a:noFill/>
        </p:spPr>
        <p:txBody>
          <a:bodyPr wrap="square">
            <a:spAutoFit/>
          </a:bodyPr>
          <a:lstStyle/>
          <a:p>
            <a:r>
              <a:rPr lang="en-IE" sz="1800" dirty="0">
                <a:solidFill>
                  <a:srgbClr val="04193A"/>
                </a:solidFill>
                <a:latin typeface="Franklin Gothic Heavy" panose="020B0903020102020204" pitchFamily="34" charset="0"/>
                <a:ea typeface="+mn-ea"/>
                <a:cs typeface="+mn-cs"/>
              </a:rPr>
              <a:t>What is our polling methodology?</a:t>
            </a:r>
          </a:p>
        </p:txBody>
      </p:sp>
    </p:spTree>
    <p:extLst>
      <p:ext uri="{BB962C8B-B14F-4D97-AF65-F5344CB8AC3E}">
        <p14:creationId xmlns:p14="http://schemas.microsoft.com/office/powerpoint/2010/main" val="63938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680B4-9EFC-477F-8916-00BC5493CB30}"/>
              </a:ext>
            </a:extLst>
          </p:cNvPr>
          <p:cNvSpPr/>
          <p:nvPr/>
        </p:nvSpPr>
        <p:spPr>
          <a:xfrm>
            <a:off x="0" y="0"/>
            <a:ext cx="12192000" cy="6858000"/>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4193A"/>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948414" y="799654"/>
            <a:ext cx="8986894" cy="1143000"/>
          </a:xfrm>
        </p:spPr>
        <p:txBody>
          <a:bodyPr>
            <a:normAutofit fontScale="92500" lnSpcReduction="20000"/>
          </a:bodyPr>
          <a:lstStyle/>
          <a:p>
            <a:pPr>
              <a:lnSpc>
                <a:spcPct val="100000"/>
              </a:lnSpc>
              <a:spcBef>
                <a:spcPts val="600"/>
              </a:spcBef>
              <a:spcAft>
                <a:spcPts val="0"/>
              </a:spcAft>
            </a:pPr>
            <a:endParaRPr lang="en-US" cap="none" spc="0" dirty="0">
              <a:solidFill>
                <a:schemeClr val="bg1"/>
              </a:solidFill>
              <a:latin typeface="Avenir Next LT Pro Light" panose="020B0304020202020204" pitchFamily="34" charset="0"/>
            </a:endParaRPr>
          </a:p>
          <a:p>
            <a:pPr>
              <a:lnSpc>
                <a:spcPct val="100000"/>
              </a:lnSpc>
              <a:spcBef>
                <a:spcPts val="600"/>
              </a:spcBef>
              <a:spcAft>
                <a:spcPts val="0"/>
              </a:spcAft>
            </a:pPr>
            <a:r>
              <a:rPr lang="en-US" cap="none" spc="0" dirty="0">
                <a:solidFill>
                  <a:schemeClr val="bg1"/>
                </a:solidFill>
                <a:latin typeface="Avenir Next LT Pro Light" panose="020B0304020202020204" pitchFamily="34" charset="0"/>
              </a:rPr>
              <a:t>This poll was conducted from 5</a:t>
            </a:r>
            <a:r>
              <a:rPr lang="en-US" cap="none" spc="0" baseline="30000" dirty="0">
                <a:solidFill>
                  <a:schemeClr val="bg1"/>
                </a:solidFill>
                <a:latin typeface="Avenir Next LT Pro Light" panose="020B0304020202020204" pitchFamily="34" charset="0"/>
              </a:rPr>
              <a:t>th</a:t>
            </a:r>
            <a:r>
              <a:rPr lang="en-US" cap="none" spc="0" dirty="0">
                <a:solidFill>
                  <a:schemeClr val="bg1"/>
                </a:solidFill>
                <a:latin typeface="Avenir Next LT Pro Light" panose="020B0304020202020204" pitchFamily="34" charset="0"/>
              </a:rPr>
              <a:t> to 18</a:t>
            </a:r>
            <a:r>
              <a:rPr lang="en-US" cap="none" spc="0" baseline="30000" dirty="0">
                <a:solidFill>
                  <a:schemeClr val="bg1"/>
                </a:solidFill>
                <a:latin typeface="Avenir Next LT Pro Light" panose="020B0304020202020204" pitchFamily="34" charset="0"/>
              </a:rPr>
              <a:t>th</a:t>
            </a:r>
            <a:r>
              <a:rPr lang="en-US" cap="none" spc="0" dirty="0">
                <a:solidFill>
                  <a:schemeClr val="bg1"/>
                </a:solidFill>
                <a:latin typeface="Avenir Next LT Pro Light" panose="020B0304020202020204" pitchFamily="34" charset="0"/>
              </a:rPr>
              <a:t> July 2023</a:t>
            </a:r>
          </a:p>
          <a:p>
            <a:pPr>
              <a:lnSpc>
                <a:spcPct val="100000"/>
              </a:lnSpc>
              <a:spcBef>
                <a:spcPts val="600"/>
              </a:spcBef>
              <a:spcAft>
                <a:spcPts val="0"/>
              </a:spcAft>
            </a:pPr>
            <a:r>
              <a:rPr lang="en-US" cap="none" spc="0" dirty="0">
                <a:solidFill>
                  <a:schemeClr val="bg1"/>
                </a:solidFill>
                <a:latin typeface="Avenir Next LT Pro Light" panose="020B0304020202020204" pitchFamily="34" charset="0"/>
              </a:rPr>
              <a:t>The sample size was 1,004</a:t>
            </a:r>
          </a:p>
          <a:p>
            <a:pPr>
              <a:lnSpc>
                <a:spcPct val="100000"/>
              </a:lnSpc>
              <a:spcBef>
                <a:spcPts val="600"/>
              </a:spcBef>
              <a:spcAft>
                <a:spcPts val="0"/>
              </a:spcAft>
            </a:pPr>
            <a:endParaRPr lang="en-US" sz="1600" cap="none" spc="0" dirty="0">
              <a:solidFill>
                <a:schemeClr val="bg1"/>
              </a:solidFill>
              <a:latin typeface="Avenir Next LT Pro Light" panose="020B0304020202020204" pitchFamily="34" charset="0"/>
            </a:endParaRPr>
          </a:p>
        </p:txBody>
      </p:sp>
    </p:spTree>
    <p:extLst>
      <p:ext uri="{BB962C8B-B14F-4D97-AF65-F5344CB8AC3E}">
        <p14:creationId xmlns:p14="http://schemas.microsoft.com/office/powerpoint/2010/main" val="369741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1"/>
            <a:ext cx="4938188" cy="6853614"/>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009571" y="2249301"/>
            <a:ext cx="2919046" cy="1477328"/>
          </a:xfrm>
          <a:prstGeom prst="rect">
            <a:avLst/>
          </a:prstGeom>
          <a:noFill/>
        </p:spPr>
        <p:txBody>
          <a:bodyPr wrap="square">
            <a:spAutoFit/>
          </a:bodyPr>
          <a:lstStyle/>
          <a:p>
            <a:pPr algn="ctr"/>
            <a:r>
              <a:rPr lang="en-GB" dirty="0">
                <a:solidFill>
                  <a:srgbClr val="04193A"/>
                </a:solidFill>
                <a:latin typeface="Franklin Gothic Heavy" panose="020B0903020102020204" pitchFamily="34" charset="0"/>
              </a:rPr>
              <a:t>Q1. </a:t>
            </a:r>
            <a:r>
              <a:rPr lang="en-GB" dirty="0"/>
              <a:t>In the past four weeks have you experienced symptoms of long </a:t>
            </a:r>
            <a:r>
              <a:rPr lang="en-GB" dirty="0" err="1"/>
              <a:t>Covid</a:t>
            </a:r>
            <a:r>
              <a:rPr lang="en-GB" dirty="0"/>
              <a:t> following a period of infection with </a:t>
            </a:r>
            <a:r>
              <a:rPr lang="en-GB" dirty="0" err="1"/>
              <a:t>Covid</a:t>
            </a:r>
            <a:r>
              <a:rPr lang="en-GB" dirty="0"/>
              <a:t> 19?</a:t>
            </a:r>
            <a:endParaRPr lang="en-GB" dirty="0">
              <a:solidFill>
                <a:srgbClr val="04193A"/>
              </a:solidFill>
              <a:latin typeface="Franklin Gothic Heavy" panose="020B0903020102020204" pitchFamily="34" charset="0"/>
            </a:endParaRPr>
          </a:p>
        </p:txBody>
      </p:sp>
      <p:pic>
        <p:nvPicPr>
          <p:cNvPr id="4" name="Picture 3">
            <a:extLst>
              <a:ext uri="{FF2B5EF4-FFF2-40B4-BE49-F238E27FC236}">
                <a16:creationId xmlns:a16="http://schemas.microsoft.com/office/drawing/2014/main" id="{56124680-311C-40A9-B05E-ACDBF728ED30}"/>
              </a:ext>
            </a:extLst>
          </p:cNvPr>
          <p:cNvPicPr>
            <a:picLocks noChangeAspect="1"/>
          </p:cNvPicPr>
          <p:nvPr/>
        </p:nvPicPr>
        <p:blipFill>
          <a:blip r:embed="rId3"/>
          <a:stretch>
            <a:fillRect/>
          </a:stretch>
        </p:blipFill>
        <p:spPr>
          <a:xfrm>
            <a:off x="5579645" y="1500326"/>
            <a:ext cx="6347984" cy="4213612"/>
          </a:xfrm>
          <a:prstGeom prst="rect">
            <a:avLst/>
          </a:prstGeom>
        </p:spPr>
      </p:pic>
    </p:spTree>
    <p:extLst>
      <p:ext uri="{BB962C8B-B14F-4D97-AF65-F5344CB8AC3E}">
        <p14:creationId xmlns:p14="http://schemas.microsoft.com/office/powerpoint/2010/main" val="5805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303228" y="254594"/>
            <a:ext cx="11752648"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Q1. </a:t>
            </a:r>
            <a:r>
              <a:rPr lang="en-GB" dirty="0"/>
              <a:t>In the past four weeks have you experienced symptoms of long </a:t>
            </a:r>
            <a:r>
              <a:rPr lang="en-GB" dirty="0" err="1"/>
              <a:t>Covid</a:t>
            </a:r>
            <a:r>
              <a:rPr lang="en-GB" dirty="0"/>
              <a:t> following a period of infection with </a:t>
            </a:r>
            <a:r>
              <a:rPr lang="en-GB" dirty="0" err="1"/>
              <a:t>Covid</a:t>
            </a:r>
            <a:r>
              <a:rPr lang="en-GB" dirty="0"/>
              <a:t> 19?</a:t>
            </a:r>
            <a:endParaRPr lang="en-GB" dirty="0">
              <a:solidFill>
                <a:srgbClr val="04193A"/>
              </a:solidFill>
              <a:latin typeface="Franklin Gothic Heavy" panose="020B0903020102020204" pitchFamily="34" charset="0"/>
            </a:endParaRPr>
          </a:p>
        </p:txBody>
      </p:sp>
      <p:pic>
        <p:nvPicPr>
          <p:cNvPr id="6" name="Picture 5">
            <a:extLst>
              <a:ext uri="{FF2B5EF4-FFF2-40B4-BE49-F238E27FC236}">
                <a16:creationId xmlns:a16="http://schemas.microsoft.com/office/drawing/2014/main" id="{5A85567E-0C03-42BC-A2BB-94AD2E41990D}"/>
              </a:ext>
            </a:extLst>
          </p:cNvPr>
          <p:cNvPicPr>
            <a:picLocks noChangeAspect="1"/>
          </p:cNvPicPr>
          <p:nvPr/>
        </p:nvPicPr>
        <p:blipFill>
          <a:blip r:embed="rId3"/>
          <a:stretch>
            <a:fillRect/>
          </a:stretch>
        </p:blipFill>
        <p:spPr>
          <a:xfrm>
            <a:off x="1818658" y="1686583"/>
            <a:ext cx="8554683" cy="3484833"/>
          </a:xfrm>
          <a:prstGeom prst="rect">
            <a:avLst/>
          </a:prstGeom>
        </p:spPr>
      </p:pic>
    </p:spTree>
    <p:extLst>
      <p:ext uri="{BB962C8B-B14F-4D97-AF65-F5344CB8AC3E}">
        <p14:creationId xmlns:p14="http://schemas.microsoft.com/office/powerpoint/2010/main" val="280282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1"/>
            <a:ext cx="4938188" cy="6853614"/>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009571" y="2249301"/>
            <a:ext cx="2919046" cy="646331"/>
          </a:xfrm>
          <a:prstGeom prst="rect">
            <a:avLst/>
          </a:prstGeom>
          <a:noFill/>
        </p:spPr>
        <p:txBody>
          <a:bodyPr wrap="square">
            <a:spAutoFit/>
          </a:bodyPr>
          <a:lstStyle/>
          <a:p>
            <a:pPr algn="ctr"/>
            <a:r>
              <a:rPr lang="en-GB" dirty="0">
                <a:solidFill>
                  <a:srgbClr val="04193A"/>
                </a:solidFill>
                <a:latin typeface="Franklin Gothic Heavy" panose="020B0903020102020204" pitchFamily="34" charset="0"/>
              </a:rPr>
              <a:t>Q2. </a:t>
            </a:r>
            <a:r>
              <a:rPr lang="en-GB" dirty="0"/>
              <a:t>[If yes] How long ago did these symptoms start?</a:t>
            </a:r>
            <a:endParaRPr lang="en-GB" dirty="0">
              <a:solidFill>
                <a:srgbClr val="04193A"/>
              </a:solidFill>
              <a:latin typeface="Franklin Gothic Heavy" panose="020B0903020102020204" pitchFamily="34" charset="0"/>
            </a:endParaRPr>
          </a:p>
        </p:txBody>
      </p:sp>
      <p:pic>
        <p:nvPicPr>
          <p:cNvPr id="4" name="Picture 3">
            <a:extLst>
              <a:ext uri="{FF2B5EF4-FFF2-40B4-BE49-F238E27FC236}">
                <a16:creationId xmlns:a16="http://schemas.microsoft.com/office/drawing/2014/main" id="{82FF2E04-3105-400F-A81D-F275373D47D1}"/>
              </a:ext>
            </a:extLst>
          </p:cNvPr>
          <p:cNvPicPr>
            <a:picLocks noChangeAspect="1"/>
          </p:cNvPicPr>
          <p:nvPr/>
        </p:nvPicPr>
        <p:blipFill>
          <a:blip r:embed="rId3"/>
          <a:stretch>
            <a:fillRect/>
          </a:stretch>
        </p:blipFill>
        <p:spPr>
          <a:xfrm>
            <a:off x="5289364" y="1185947"/>
            <a:ext cx="6777240" cy="4250508"/>
          </a:xfrm>
          <a:prstGeom prst="rect">
            <a:avLst/>
          </a:prstGeom>
        </p:spPr>
      </p:pic>
    </p:spTree>
    <p:extLst>
      <p:ext uri="{BB962C8B-B14F-4D97-AF65-F5344CB8AC3E}">
        <p14:creationId xmlns:p14="http://schemas.microsoft.com/office/powerpoint/2010/main" val="53274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329861" y="323334"/>
            <a:ext cx="11139775"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Q2. </a:t>
            </a:r>
            <a:r>
              <a:rPr lang="en-GB" dirty="0"/>
              <a:t>[If yes] How long ago did these symptoms start?</a:t>
            </a:r>
          </a:p>
        </p:txBody>
      </p:sp>
      <p:pic>
        <p:nvPicPr>
          <p:cNvPr id="5" name="Picture 4">
            <a:extLst>
              <a:ext uri="{FF2B5EF4-FFF2-40B4-BE49-F238E27FC236}">
                <a16:creationId xmlns:a16="http://schemas.microsoft.com/office/drawing/2014/main" id="{A68F1F9F-30BF-47CB-951B-40E365380879}"/>
              </a:ext>
            </a:extLst>
          </p:cNvPr>
          <p:cNvPicPr>
            <a:picLocks noChangeAspect="1"/>
          </p:cNvPicPr>
          <p:nvPr/>
        </p:nvPicPr>
        <p:blipFill>
          <a:blip r:embed="rId3"/>
          <a:stretch>
            <a:fillRect/>
          </a:stretch>
        </p:blipFill>
        <p:spPr>
          <a:xfrm>
            <a:off x="1979864" y="1626682"/>
            <a:ext cx="7488758" cy="4465175"/>
          </a:xfrm>
          <a:prstGeom prst="rect">
            <a:avLst/>
          </a:prstGeom>
        </p:spPr>
      </p:pic>
      <p:sp>
        <p:nvSpPr>
          <p:cNvPr id="6" name="Rectangle 5">
            <a:extLst>
              <a:ext uri="{FF2B5EF4-FFF2-40B4-BE49-F238E27FC236}">
                <a16:creationId xmlns:a16="http://schemas.microsoft.com/office/drawing/2014/main" id="{BE150144-8B27-481A-9A8D-1B9864EF23B8}"/>
              </a:ext>
            </a:extLst>
          </p:cNvPr>
          <p:cNvSpPr/>
          <p:nvPr/>
        </p:nvSpPr>
        <p:spPr>
          <a:xfrm>
            <a:off x="2723378" y="1128876"/>
            <a:ext cx="6745244" cy="369332"/>
          </a:xfrm>
          <a:prstGeom prst="rect">
            <a:avLst/>
          </a:prstGeom>
          <a:ln>
            <a:solidFill>
              <a:srgbClr val="FF0000"/>
            </a:solidFill>
          </a:ln>
        </p:spPr>
        <p:txBody>
          <a:bodyPr wrap="none">
            <a:spAutoFit/>
          </a:bodyPr>
          <a:lstStyle/>
          <a:p>
            <a:r>
              <a:rPr lang="en-GB" dirty="0">
                <a:solidFill>
                  <a:srgbClr val="FF0000"/>
                </a:solidFill>
              </a:rPr>
              <a:t>Apply a lot of caution on these numbers, sample sizes are very low</a:t>
            </a:r>
          </a:p>
        </p:txBody>
      </p:sp>
    </p:spTree>
    <p:extLst>
      <p:ext uri="{BB962C8B-B14F-4D97-AF65-F5344CB8AC3E}">
        <p14:creationId xmlns:p14="http://schemas.microsoft.com/office/powerpoint/2010/main" val="175268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1"/>
            <a:ext cx="4938188" cy="6853614"/>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009571" y="2249301"/>
            <a:ext cx="2919046" cy="1754326"/>
          </a:xfrm>
          <a:prstGeom prst="rect">
            <a:avLst/>
          </a:prstGeom>
          <a:noFill/>
        </p:spPr>
        <p:txBody>
          <a:bodyPr wrap="square">
            <a:spAutoFit/>
          </a:bodyPr>
          <a:lstStyle/>
          <a:p>
            <a:pPr algn="ctr"/>
            <a:r>
              <a:rPr lang="en-GB" dirty="0">
                <a:solidFill>
                  <a:srgbClr val="04193A"/>
                </a:solidFill>
                <a:latin typeface="Franklin Gothic Heavy" panose="020B0903020102020204" pitchFamily="34" charset="0"/>
              </a:rPr>
              <a:t>Q3. </a:t>
            </a:r>
            <a:r>
              <a:rPr lang="en-GB" dirty="0"/>
              <a:t>Have your long-</a:t>
            </a:r>
            <a:r>
              <a:rPr lang="en-GB" dirty="0" err="1"/>
              <a:t>covid</a:t>
            </a:r>
            <a:r>
              <a:rPr lang="en-GB" dirty="0"/>
              <a:t> symptoms reduced your ability to conduct your daily activities?</a:t>
            </a:r>
          </a:p>
          <a:p>
            <a:pPr algn="ctr"/>
            <a:endParaRPr lang="en-GB" dirty="0">
              <a:solidFill>
                <a:srgbClr val="04193A"/>
              </a:solidFill>
              <a:latin typeface="Franklin Gothic Heavy" panose="020B0903020102020204" pitchFamily="34" charset="0"/>
            </a:endParaRPr>
          </a:p>
          <a:p>
            <a:pPr algn="ctr"/>
            <a:r>
              <a:rPr lang="en-GB" dirty="0">
                <a:solidFill>
                  <a:srgbClr val="04193A"/>
                </a:solidFill>
                <a:latin typeface="Arial" panose="020B0604020202020204" pitchFamily="34" charset="0"/>
                <a:cs typeface="Arial" panose="020B0604020202020204" pitchFamily="34" charset="0"/>
              </a:rPr>
              <a:t>[12+ Week Long </a:t>
            </a:r>
            <a:r>
              <a:rPr lang="en-GB" dirty="0" err="1">
                <a:solidFill>
                  <a:srgbClr val="04193A"/>
                </a:solidFill>
                <a:latin typeface="Arial" panose="020B0604020202020204" pitchFamily="34" charset="0"/>
                <a:cs typeface="Arial" panose="020B0604020202020204" pitchFamily="34" charset="0"/>
              </a:rPr>
              <a:t>Covid</a:t>
            </a:r>
            <a:r>
              <a:rPr lang="en-GB" dirty="0">
                <a:solidFill>
                  <a:srgbClr val="04193A"/>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8B7F5DC8-A9A6-4E69-A03A-0EC2BD7B19E0}"/>
              </a:ext>
            </a:extLst>
          </p:cNvPr>
          <p:cNvPicPr>
            <a:picLocks noChangeAspect="1"/>
          </p:cNvPicPr>
          <p:nvPr/>
        </p:nvPicPr>
        <p:blipFill>
          <a:blip r:embed="rId3"/>
          <a:stretch>
            <a:fillRect/>
          </a:stretch>
        </p:blipFill>
        <p:spPr>
          <a:xfrm>
            <a:off x="5867628" y="1560712"/>
            <a:ext cx="5314801" cy="3455171"/>
          </a:xfrm>
          <a:prstGeom prst="rect">
            <a:avLst/>
          </a:prstGeom>
        </p:spPr>
      </p:pic>
    </p:spTree>
    <p:extLst>
      <p:ext uri="{BB962C8B-B14F-4D97-AF65-F5344CB8AC3E}">
        <p14:creationId xmlns:p14="http://schemas.microsoft.com/office/powerpoint/2010/main" val="104019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F69256-4486-4509-8AFB-A3E240EA0AFD}"/>
              </a:ext>
            </a:extLst>
          </p:cNvPr>
          <p:cNvSpPr/>
          <p:nvPr/>
        </p:nvSpPr>
        <p:spPr>
          <a:xfrm>
            <a:off x="0" y="6252929"/>
            <a:ext cx="12192000"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329861" y="323334"/>
            <a:ext cx="11139775"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Q3. </a:t>
            </a:r>
            <a:r>
              <a:rPr lang="en-GB" dirty="0"/>
              <a:t>Have your long-</a:t>
            </a:r>
            <a:r>
              <a:rPr lang="en-GB" dirty="0" err="1"/>
              <a:t>covid</a:t>
            </a:r>
            <a:r>
              <a:rPr lang="en-GB" dirty="0"/>
              <a:t> symptoms reduce your ability to conduct your daily activities?</a:t>
            </a:r>
            <a:endParaRPr lang="en-GB" dirty="0">
              <a:solidFill>
                <a:srgbClr val="04193A"/>
              </a:solidFill>
              <a:latin typeface="Franklin Gothic Heavy" panose="020B0903020102020204" pitchFamily="34" charset="0"/>
            </a:endParaRPr>
          </a:p>
        </p:txBody>
      </p:sp>
      <p:pic>
        <p:nvPicPr>
          <p:cNvPr id="3" name="Picture 2">
            <a:extLst>
              <a:ext uri="{FF2B5EF4-FFF2-40B4-BE49-F238E27FC236}">
                <a16:creationId xmlns:a16="http://schemas.microsoft.com/office/drawing/2014/main" id="{99B264AE-8865-4A3A-9C0B-03BB25C04026}"/>
              </a:ext>
            </a:extLst>
          </p:cNvPr>
          <p:cNvPicPr>
            <a:picLocks noChangeAspect="1"/>
          </p:cNvPicPr>
          <p:nvPr/>
        </p:nvPicPr>
        <p:blipFill>
          <a:blip r:embed="rId3"/>
          <a:stretch>
            <a:fillRect/>
          </a:stretch>
        </p:blipFill>
        <p:spPr>
          <a:xfrm>
            <a:off x="1929881" y="2309111"/>
            <a:ext cx="8683749" cy="2899393"/>
          </a:xfrm>
          <a:prstGeom prst="rect">
            <a:avLst/>
          </a:prstGeom>
        </p:spPr>
      </p:pic>
      <p:sp>
        <p:nvSpPr>
          <p:cNvPr id="4" name="Rectangle 3">
            <a:extLst>
              <a:ext uri="{FF2B5EF4-FFF2-40B4-BE49-F238E27FC236}">
                <a16:creationId xmlns:a16="http://schemas.microsoft.com/office/drawing/2014/main" id="{10D0080C-47AE-41E8-BD95-6FB9824FA36F}"/>
              </a:ext>
            </a:extLst>
          </p:cNvPr>
          <p:cNvSpPr/>
          <p:nvPr/>
        </p:nvSpPr>
        <p:spPr>
          <a:xfrm>
            <a:off x="2723378" y="1467956"/>
            <a:ext cx="6745244" cy="369332"/>
          </a:xfrm>
          <a:prstGeom prst="rect">
            <a:avLst/>
          </a:prstGeom>
          <a:ln>
            <a:solidFill>
              <a:srgbClr val="FF0000"/>
            </a:solidFill>
          </a:ln>
        </p:spPr>
        <p:txBody>
          <a:bodyPr wrap="none">
            <a:spAutoFit/>
          </a:bodyPr>
          <a:lstStyle/>
          <a:p>
            <a:r>
              <a:rPr lang="en-GB" dirty="0">
                <a:solidFill>
                  <a:srgbClr val="FF0000"/>
                </a:solidFill>
              </a:rPr>
              <a:t>Apply a lot of caution on these numbers, sample sizes are very low</a:t>
            </a:r>
          </a:p>
        </p:txBody>
      </p:sp>
    </p:spTree>
    <p:extLst>
      <p:ext uri="{BB962C8B-B14F-4D97-AF65-F5344CB8AC3E}">
        <p14:creationId xmlns:p14="http://schemas.microsoft.com/office/powerpoint/2010/main" val="338110351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{6359D1DF-983D-460B-B235-F6711CB08FA9}tf56160789_win32</Template>
  <TotalTime>10808</TotalTime>
  <Words>656</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Franklin Gothic Heavy</vt:lpstr>
      <vt:lpstr>Franklin Gothic Book</vt:lpstr>
      <vt:lpstr>Arial</vt:lpstr>
      <vt:lpstr>Calibri</vt:lpstr>
      <vt:lpstr>Avenir Next LT Pro Light</vt:lpstr>
      <vt:lpstr>Bookman Old Style</vt:lpstr>
      <vt:lpstr>1_RetrospectVTI</vt:lpstr>
      <vt:lpstr>PowerPoint Presentation</vt:lpstr>
      <vt:lpstr>What is our polling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Ireland Thinks</dc:title>
  <dc:creator>Conan O Broin</dc:creator>
  <cp:lastModifiedBy>Kevin Cunningham</cp:lastModifiedBy>
  <cp:revision>77</cp:revision>
  <dcterms:created xsi:type="dcterms:W3CDTF">2021-11-17T10:22:31Z</dcterms:created>
  <dcterms:modified xsi:type="dcterms:W3CDTF">2023-07-19T20:01:36Z</dcterms:modified>
</cp:coreProperties>
</file>